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5" r:id="rId4"/>
    <p:sldId id="260" r:id="rId5"/>
    <p:sldId id="279" r:id="rId6"/>
    <p:sldId id="278" r:id="rId7"/>
    <p:sldId id="267" r:id="rId8"/>
    <p:sldId id="271" r:id="rId9"/>
    <p:sldId id="277" r:id="rId10"/>
    <p:sldId id="273" r:id="rId11"/>
    <p:sldId id="274" r:id="rId12"/>
    <p:sldId id="268" r:id="rId13"/>
    <p:sldId id="290" r:id="rId14"/>
    <p:sldId id="291" r:id="rId15"/>
    <p:sldId id="269" r:id="rId16"/>
    <p:sldId id="281" r:id="rId17"/>
    <p:sldId id="285" r:id="rId18"/>
    <p:sldId id="286" r:id="rId19"/>
    <p:sldId id="287" r:id="rId20"/>
    <p:sldId id="270" r:id="rId21"/>
    <p:sldId id="275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0ADA6E-D8CA-4A3B-8027-4CF956853491}" v="5166" dt="2023-07-08T08:41:07.521"/>
    <p1510:client id="{EF622C9B-B827-628B-787D-C2A2DD7F9CD8}" v="25" dt="2023-12-15T07:25:05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nlatics_Project1(Hotel_Dataset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nlatics_Project1(Hotel_Dataset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Bar_Graphs_Hotels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'[Finlatics_Project1(Hotel_Dataset).xlsx]in'!$B$2:$B$29</c:f>
              <c:strCache>
                <c:ptCount val="28"/>
                <c:pt idx="0">
                  <c:v>Andhra Pradesh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Goa</c:v>
                </c:pt>
                <c:pt idx="6">
                  <c:v>Gujarat</c:v>
                </c:pt>
                <c:pt idx="7">
                  <c:v>Haryana</c:v>
                </c:pt>
                <c:pt idx="8">
                  <c:v>Himachal Pradesh</c:v>
                </c:pt>
                <c:pt idx="9">
                  <c:v>Jharkhand</c:v>
                </c:pt>
                <c:pt idx="10">
                  <c:v>Karnataka</c:v>
                </c:pt>
                <c:pt idx="11">
                  <c:v>Kerala</c:v>
                </c:pt>
                <c:pt idx="12">
                  <c:v>Madhya Pradesh</c:v>
                </c:pt>
                <c:pt idx="13">
                  <c:v>Maharashtra</c:v>
                </c:pt>
                <c:pt idx="14">
                  <c:v>Manipur</c:v>
                </c:pt>
                <c:pt idx="15">
                  <c:v>Meghalaya</c:v>
                </c:pt>
                <c:pt idx="16">
                  <c:v>Mizoram</c:v>
                </c:pt>
                <c:pt idx="17">
                  <c:v>Nagaland</c:v>
                </c:pt>
                <c:pt idx="18">
                  <c:v>Odisha</c:v>
                </c:pt>
                <c:pt idx="19">
                  <c:v>Punjab</c:v>
                </c:pt>
                <c:pt idx="20">
                  <c:v>Rajasthan</c:v>
                </c:pt>
                <c:pt idx="21">
                  <c:v>Sikkim</c:v>
                </c:pt>
                <c:pt idx="22">
                  <c:v>Tamil Nadu</c:v>
                </c:pt>
                <c:pt idx="23">
                  <c:v>Telangana</c:v>
                </c:pt>
                <c:pt idx="24">
                  <c:v>Tripura</c:v>
                </c:pt>
                <c:pt idx="25">
                  <c:v>Uttar Pradesh</c:v>
                </c:pt>
                <c:pt idx="26">
                  <c:v>Uttarakhand</c:v>
                </c:pt>
                <c:pt idx="27">
                  <c:v>West Bengal</c:v>
                </c:pt>
              </c:strCache>
            </c:strRef>
          </c:cat>
          <c:val>
            <c:numRef>
              <c:f>'[Finlatics_Project1(Hotel_Dataset).xlsx]in'!$C$2:$C$29</c:f>
              <c:numCache>
                <c:formatCode>General</c:formatCode>
                <c:ptCount val="28"/>
                <c:pt idx="0">
                  <c:v>34000</c:v>
                </c:pt>
                <c:pt idx="1">
                  <c:v>5000</c:v>
                </c:pt>
                <c:pt idx="2">
                  <c:v>25000</c:v>
                </c:pt>
                <c:pt idx="3">
                  <c:v>4000</c:v>
                </c:pt>
                <c:pt idx="4">
                  <c:v>25000</c:v>
                </c:pt>
                <c:pt idx="5">
                  <c:v>44000</c:v>
                </c:pt>
                <c:pt idx="6">
                  <c:v>107000</c:v>
                </c:pt>
                <c:pt idx="7">
                  <c:v>48000</c:v>
                </c:pt>
                <c:pt idx="8">
                  <c:v>83000</c:v>
                </c:pt>
                <c:pt idx="9">
                  <c:v>4000</c:v>
                </c:pt>
                <c:pt idx="10">
                  <c:v>40000</c:v>
                </c:pt>
                <c:pt idx="11">
                  <c:v>672000</c:v>
                </c:pt>
                <c:pt idx="12">
                  <c:v>14000</c:v>
                </c:pt>
                <c:pt idx="13">
                  <c:v>102000</c:v>
                </c:pt>
                <c:pt idx="14">
                  <c:v>3000</c:v>
                </c:pt>
                <c:pt idx="15">
                  <c:v>2000</c:v>
                </c:pt>
                <c:pt idx="16">
                  <c:v>1000</c:v>
                </c:pt>
                <c:pt idx="17">
                  <c:v>1000</c:v>
                </c:pt>
                <c:pt idx="18">
                  <c:v>20000</c:v>
                </c:pt>
                <c:pt idx="19">
                  <c:v>11000</c:v>
                </c:pt>
                <c:pt idx="20">
                  <c:v>72000</c:v>
                </c:pt>
                <c:pt idx="21">
                  <c:v>12000</c:v>
                </c:pt>
                <c:pt idx="22">
                  <c:v>116000</c:v>
                </c:pt>
                <c:pt idx="23">
                  <c:v>34000</c:v>
                </c:pt>
                <c:pt idx="24">
                  <c:v>1000</c:v>
                </c:pt>
                <c:pt idx="25">
                  <c:v>58000</c:v>
                </c:pt>
                <c:pt idx="26">
                  <c:v>50000</c:v>
                </c:pt>
                <c:pt idx="27">
                  <c:v>87000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74-4287-B11B-D780AB0A09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0038215"/>
        <c:axId val="430024775"/>
      </c:barChart>
      <c:catAx>
        <c:axId val="43003821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States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024775"/>
        <c:crosses val="autoZero"/>
        <c:auto val="1"/>
        <c:lblAlgn val="ctr"/>
        <c:lblOffset val="100"/>
        <c:noMultiLvlLbl val="0"/>
      </c:catAx>
      <c:valAx>
        <c:axId val="4300247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No. of hotels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038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Chart_Northeast_states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[Book1.xlsx]Sheet1!$B$2:$B$10</c:f>
              <c:strCache>
                <c:ptCount val="9"/>
                <c:pt idx="0">
                  <c:v>Arunachal Pradesh</c:v>
                </c:pt>
                <c:pt idx="1">
                  <c:v>Assam</c:v>
                </c:pt>
                <c:pt idx="2">
                  <c:v>Bihar</c:v>
                </c:pt>
                <c:pt idx="3">
                  <c:v>Manipur</c:v>
                </c:pt>
                <c:pt idx="4">
                  <c:v>Meghalaya</c:v>
                </c:pt>
                <c:pt idx="5">
                  <c:v>Mizoram</c:v>
                </c:pt>
                <c:pt idx="6">
                  <c:v>Nagaland</c:v>
                </c:pt>
                <c:pt idx="7">
                  <c:v>Sikkim</c:v>
                </c:pt>
                <c:pt idx="8">
                  <c:v>Tripura</c:v>
                </c:pt>
              </c:strCache>
            </c:strRef>
          </c:cat>
          <c:val>
            <c:numRef>
              <c:f>[Book1.xlsx]Sheet1!$C$2:$C$10</c:f>
              <c:numCache>
                <c:formatCode>General</c:formatCode>
                <c:ptCount val="9"/>
                <c:pt idx="0">
                  <c:v>5000</c:v>
                </c:pt>
                <c:pt idx="1">
                  <c:v>25000</c:v>
                </c:pt>
                <c:pt idx="2">
                  <c:v>4000</c:v>
                </c:pt>
                <c:pt idx="3">
                  <c:v>3000</c:v>
                </c:pt>
                <c:pt idx="4">
                  <c:v>2000</c:v>
                </c:pt>
                <c:pt idx="5">
                  <c:v>1000</c:v>
                </c:pt>
                <c:pt idx="6">
                  <c:v>1000</c:v>
                </c:pt>
                <c:pt idx="7">
                  <c:v>12000</c:v>
                </c:pt>
                <c:pt idx="8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4D-42FB-B68D-EEF2B4E950C5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[Book1.xlsx]Sheet1!$B$2:$B$10</c:f>
              <c:strCache>
                <c:ptCount val="9"/>
                <c:pt idx="0">
                  <c:v>Arunachal Pradesh</c:v>
                </c:pt>
                <c:pt idx="1">
                  <c:v>Assam</c:v>
                </c:pt>
                <c:pt idx="2">
                  <c:v>Bihar</c:v>
                </c:pt>
                <c:pt idx="3">
                  <c:v>Manipur</c:v>
                </c:pt>
                <c:pt idx="4">
                  <c:v>Meghalaya</c:v>
                </c:pt>
                <c:pt idx="5">
                  <c:v>Mizoram</c:v>
                </c:pt>
                <c:pt idx="6">
                  <c:v>Nagaland</c:v>
                </c:pt>
                <c:pt idx="7">
                  <c:v>Sikkim</c:v>
                </c:pt>
                <c:pt idx="8">
                  <c:v>Tripura</c:v>
                </c:pt>
              </c:strCache>
            </c:strRef>
          </c:cat>
          <c:val>
            <c:numRef>
              <c:f>[Book1.xlsx]Sheet1!$D$2:$D$10</c:f>
              <c:numCache>
                <c:formatCode>General</c:formatCode>
                <c:ptCount val="9"/>
                <c:pt idx="0">
                  <c:v>102915</c:v>
                </c:pt>
                <c:pt idx="1">
                  <c:v>1409161</c:v>
                </c:pt>
                <c:pt idx="2">
                  <c:v>2501193</c:v>
                </c:pt>
                <c:pt idx="3">
                  <c:v>49371</c:v>
                </c:pt>
                <c:pt idx="4">
                  <c:v>154409</c:v>
                </c:pt>
                <c:pt idx="5">
                  <c:v>87232</c:v>
                </c:pt>
                <c:pt idx="6">
                  <c:v>23968</c:v>
                </c:pt>
                <c:pt idx="7">
                  <c:v>511669</c:v>
                </c:pt>
                <c:pt idx="8">
                  <c:v>177816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4D-42FB-B68D-EEF2B4E950C5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[Book1.xlsx]Sheet1!$B$2:$B$10</c:f>
              <c:strCache>
                <c:ptCount val="9"/>
                <c:pt idx="0">
                  <c:v>Arunachal Pradesh</c:v>
                </c:pt>
                <c:pt idx="1">
                  <c:v>Assam</c:v>
                </c:pt>
                <c:pt idx="2">
                  <c:v>Bihar</c:v>
                </c:pt>
                <c:pt idx="3">
                  <c:v>Manipur</c:v>
                </c:pt>
                <c:pt idx="4">
                  <c:v>Meghalaya</c:v>
                </c:pt>
                <c:pt idx="5">
                  <c:v>Mizoram</c:v>
                </c:pt>
                <c:pt idx="6">
                  <c:v>Nagaland</c:v>
                </c:pt>
                <c:pt idx="7">
                  <c:v>Sikkim</c:v>
                </c:pt>
                <c:pt idx="8">
                  <c:v>Tripura</c:v>
                </c:pt>
              </c:strCache>
            </c:strRef>
          </c:cat>
          <c:val>
            <c:numRef>
              <c:f>[Book1.xlsx]Sheet1!$E$2:$E$10</c:f>
              <c:numCache>
                <c:formatCode>General</c:formatCode>
                <c:ptCount val="9"/>
                <c:pt idx="0">
                  <c:v>182</c:v>
                </c:pt>
                <c:pt idx="1">
                  <c:v>536</c:v>
                </c:pt>
                <c:pt idx="2">
                  <c:v>1046</c:v>
                </c:pt>
                <c:pt idx="3">
                  <c:v>648</c:v>
                </c:pt>
                <c:pt idx="4">
                  <c:v>411</c:v>
                </c:pt>
                <c:pt idx="5">
                  <c:v>234</c:v>
                </c:pt>
                <c:pt idx="6">
                  <c:v>325</c:v>
                </c:pt>
                <c:pt idx="7">
                  <c:v>11508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4D-42FB-B68D-EEF2B4E950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0658376"/>
        <c:axId val="1390673256"/>
      </c:barChart>
      <c:catAx>
        <c:axId val="1390658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States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673256"/>
        <c:crosses val="autoZero"/>
        <c:auto val="1"/>
        <c:lblAlgn val="ctr"/>
        <c:lblOffset val="100"/>
        <c:noMultiLvlLbl val="0"/>
      </c:catAx>
      <c:valAx>
        <c:axId val="1390673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No. of hotels/domestic tourists/foreign tourists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658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33006618037776"/>
          <c:y val="0.5199690361285485"/>
          <c:w val="0.21177577255397823"/>
          <c:h val="3.4562453886812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Customized pivot chart with_random_data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'[Finlatics_Project1(Hotel_Dataset).xlsx]in'!$C$1</c:f>
              <c:strCache>
                <c:ptCount val="1"/>
                <c:pt idx="0">
                  <c:v>No of Hotels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'[Finlatics_Project1(Hotel_Dataset).xlsx]in'!$A$2:$B$29</c:f>
              <c:multiLvlStrCache>
                <c:ptCount val="28"/>
                <c:lvl>
                  <c:pt idx="0">
                    <c:v>Andhra Pradesh</c:v>
                  </c:pt>
                  <c:pt idx="1">
                    <c:v>Arunachal Pradesh</c:v>
                  </c:pt>
                  <c:pt idx="2">
                    <c:v>Assam</c:v>
                  </c:pt>
                  <c:pt idx="3">
                    <c:v>Bihar</c:v>
                  </c:pt>
                  <c:pt idx="4">
                    <c:v>Chhattisgarh</c:v>
                  </c:pt>
                  <c:pt idx="5">
                    <c:v>Goa</c:v>
                  </c:pt>
                  <c:pt idx="6">
                    <c:v>Gujarat</c:v>
                  </c:pt>
                  <c:pt idx="7">
                    <c:v>Haryana</c:v>
                  </c:pt>
                  <c:pt idx="8">
                    <c:v>Himachal Pradesh</c:v>
                  </c:pt>
                  <c:pt idx="9">
                    <c:v>Jharkhand</c:v>
                  </c:pt>
                  <c:pt idx="10">
                    <c:v>Karnataka</c:v>
                  </c:pt>
                  <c:pt idx="11">
                    <c:v>Kerala</c:v>
                  </c:pt>
                  <c:pt idx="12">
                    <c:v>Madhya Pradesh</c:v>
                  </c:pt>
                  <c:pt idx="13">
                    <c:v>Maharashtra</c:v>
                  </c:pt>
                  <c:pt idx="14">
                    <c:v>Manipur</c:v>
                  </c:pt>
                  <c:pt idx="15">
                    <c:v>Meghalaya</c:v>
                  </c:pt>
                  <c:pt idx="16">
                    <c:v>Mizoram</c:v>
                  </c:pt>
                  <c:pt idx="17">
                    <c:v>Nagaland</c:v>
                  </c:pt>
                  <c:pt idx="18">
                    <c:v>Odisha</c:v>
                  </c:pt>
                  <c:pt idx="19">
                    <c:v>Punjab</c:v>
                  </c:pt>
                  <c:pt idx="20">
                    <c:v>Rajasthan</c:v>
                  </c:pt>
                  <c:pt idx="21">
                    <c:v>Sikkim</c:v>
                  </c:pt>
                  <c:pt idx="22">
                    <c:v>Tamil Nadu</c:v>
                  </c:pt>
                  <c:pt idx="23">
                    <c:v>Telangana</c:v>
                  </c:pt>
                  <c:pt idx="24">
                    <c:v>Tripura</c:v>
                  </c:pt>
                  <c:pt idx="25">
                    <c:v>Uttar Pradesh</c:v>
                  </c:pt>
                  <c:pt idx="26">
                    <c:v>Uttarakhand</c:v>
                  </c:pt>
                  <c:pt idx="27">
                    <c:v>West Bengal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</c:lvl>
              </c:multiLvlStrCache>
            </c:multiLvlStrRef>
          </c:cat>
          <c:val>
            <c:numRef>
              <c:f>'[Finlatics_Project1(Hotel_Dataset).xlsx]in'!$C$2:$C$29</c:f>
              <c:numCache>
                <c:formatCode>General</c:formatCode>
                <c:ptCount val="28"/>
                <c:pt idx="0">
                  <c:v>34000</c:v>
                </c:pt>
                <c:pt idx="1">
                  <c:v>5000</c:v>
                </c:pt>
                <c:pt idx="2">
                  <c:v>25000</c:v>
                </c:pt>
                <c:pt idx="3">
                  <c:v>4000</c:v>
                </c:pt>
                <c:pt idx="4">
                  <c:v>25000</c:v>
                </c:pt>
                <c:pt idx="5">
                  <c:v>44000</c:v>
                </c:pt>
                <c:pt idx="6">
                  <c:v>107000</c:v>
                </c:pt>
                <c:pt idx="7">
                  <c:v>48000</c:v>
                </c:pt>
                <c:pt idx="8">
                  <c:v>83000</c:v>
                </c:pt>
                <c:pt idx="9">
                  <c:v>4000</c:v>
                </c:pt>
                <c:pt idx="10">
                  <c:v>40000</c:v>
                </c:pt>
                <c:pt idx="11">
                  <c:v>672000</c:v>
                </c:pt>
                <c:pt idx="12">
                  <c:v>14000</c:v>
                </c:pt>
                <c:pt idx="13">
                  <c:v>102000</c:v>
                </c:pt>
                <c:pt idx="14">
                  <c:v>3000</c:v>
                </c:pt>
                <c:pt idx="15">
                  <c:v>2000</c:v>
                </c:pt>
                <c:pt idx="16">
                  <c:v>1000</c:v>
                </c:pt>
                <c:pt idx="17">
                  <c:v>1000</c:v>
                </c:pt>
                <c:pt idx="18">
                  <c:v>20000</c:v>
                </c:pt>
                <c:pt idx="19">
                  <c:v>11000</c:v>
                </c:pt>
                <c:pt idx="20">
                  <c:v>72000</c:v>
                </c:pt>
                <c:pt idx="21">
                  <c:v>12000</c:v>
                </c:pt>
                <c:pt idx="22">
                  <c:v>116000</c:v>
                </c:pt>
                <c:pt idx="23">
                  <c:v>34000</c:v>
                </c:pt>
                <c:pt idx="24">
                  <c:v>1000</c:v>
                </c:pt>
                <c:pt idx="25">
                  <c:v>58000</c:v>
                </c:pt>
                <c:pt idx="26">
                  <c:v>50000</c:v>
                </c:pt>
                <c:pt idx="27">
                  <c:v>87000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44-4026-9D53-095316799C28}"/>
            </c:ext>
          </c:extLst>
        </c:ser>
        <c:ser>
          <c:idx val="1"/>
          <c:order val="1"/>
          <c:tx>
            <c:strRef>
              <c:f>'[Finlatics_Project1(Hotel_Dataset).xlsx]in'!$D$1</c:f>
              <c:strCache>
                <c:ptCount val="1"/>
                <c:pt idx="0">
                  <c:v>No. of tourists(domestic)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'[Finlatics_Project1(Hotel_Dataset).xlsx]in'!$A$2:$B$29</c:f>
              <c:multiLvlStrCache>
                <c:ptCount val="28"/>
                <c:lvl>
                  <c:pt idx="0">
                    <c:v>Andhra Pradesh</c:v>
                  </c:pt>
                  <c:pt idx="1">
                    <c:v>Arunachal Pradesh</c:v>
                  </c:pt>
                  <c:pt idx="2">
                    <c:v>Assam</c:v>
                  </c:pt>
                  <c:pt idx="3">
                    <c:v>Bihar</c:v>
                  </c:pt>
                  <c:pt idx="4">
                    <c:v>Chhattisgarh</c:v>
                  </c:pt>
                  <c:pt idx="5">
                    <c:v>Goa</c:v>
                  </c:pt>
                  <c:pt idx="6">
                    <c:v>Gujarat</c:v>
                  </c:pt>
                  <c:pt idx="7">
                    <c:v>Haryana</c:v>
                  </c:pt>
                  <c:pt idx="8">
                    <c:v>Himachal Pradesh</c:v>
                  </c:pt>
                  <c:pt idx="9">
                    <c:v>Jharkhand</c:v>
                  </c:pt>
                  <c:pt idx="10">
                    <c:v>Karnataka</c:v>
                  </c:pt>
                  <c:pt idx="11">
                    <c:v>Kerala</c:v>
                  </c:pt>
                  <c:pt idx="12">
                    <c:v>Madhya Pradesh</c:v>
                  </c:pt>
                  <c:pt idx="13">
                    <c:v>Maharashtra</c:v>
                  </c:pt>
                  <c:pt idx="14">
                    <c:v>Manipur</c:v>
                  </c:pt>
                  <c:pt idx="15">
                    <c:v>Meghalaya</c:v>
                  </c:pt>
                  <c:pt idx="16">
                    <c:v>Mizoram</c:v>
                  </c:pt>
                  <c:pt idx="17">
                    <c:v>Nagaland</c:v>
                  </c:pt>
                  <c:pt idx="18">
                    <c:v>Odisha</c:v>
                  </c:pt>
                  <c:pt idx="19">
                    <c:v>Punjab</c:v>
                  </c:pt>
                  <c:pt idx="20">
                    <c:v>Rajasthan</c:v>
                  </c:pt>
                  <c:pt idx="21">
                    <c:v>Sikkim</c:v>
                  </c:pt>
                  <c:pt idx="22">
                    <c:v>Tamil Nadu</c:v>
                  </c:pt>
                  <c:pt idx="23">
                    <c:v>Telangana</c:v>
                  </c:pt>
                  <c:pt idx="24">
                    <c:v>Tripura</c:v>
                  </c:pt>
                  <c:pt idx="25">
                    <c:v>Uttar Pradesh</c:v>
                  </c:pt>
                  <c:pt idx="26">
                    <c:v>Uttarakhand</c:v>
                  </c:pt>
                  <c:pt idx="27">
                    <c:v>West Bengal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</c:lvl>
              </c:multiLvlStrCache>
            </c:multiLvlStrRef>
          </c:cat>
          <c:val>
            <c:numRef>
              <c:f>'[Finlatics_Project1(Hotel_Dataset).xlsx]in'!$D$2:$D$29</c:f>
              <c:numCache>
                <c:formatCode>General</c:formatCode>
                <c:ptCount val="28"/>
                <c:pt idx="0">
                  <c:v>121356</c:v>
                </c:pt>
                <c:pt idx="1">
                  <c:v>142564</c:v>
                </c:pt>
                <c:pt idx="2">
                  <c:v>565165</c:v>
                </c:pt>
                <c:pt idx="3">
                  <c:v>2500011</c:v>
                </c:pt>
                <c:pt idx="4">
                  <c:v>1564644</c:v>
                </c:pt>
                <c:pt idx="5">
                  <c:v>5555512</c:v>
                </c:pt>
                <c:pt idx="6">
                  <c:v>1654523</c:v>
                </c:pt>
                <c:pt idx="7">
                  <c:v>1546231</c:v>
                </c:pt>
                <c:pt idx="8">
                  <c:v>542361</c:v>
                </c:pt>
                <c:pt idx="9">
                  <c:v>698452</c:v>
                </c:pt>
                <c:pt idx="10">
                  <c:v>5974561</c:v>
                </c:pt>
                <c:pt idx="11">
                  <c:v>12456345</c:v>
                </c:pt>
                <c:pt idx="12">
                  <c:v>616111</c:v>
                </c:pt>
                <c:pt idx="13">
                  <c:v>5445565</c:v>
                </c:pt>
                <c:pt idx="14">
                  <c:v>56469</c:v>
                </c:pt>
                <c:pt idx="15">
                  <c:v>44465</c:v>
                </c:pt>
                <c:pt idx="16">
                  <c:v>87121</c:v>
                </c:pt>
                <c:pt idx="17">
                  <c:v>123545</c:v>
                </c:pt>
                <c:pt idx="18">
                  <c:v>544645</c:v>
                </c:pt>
                <c:pt idx="19">
                  <c:v>789456</c:v>
                </c:pt>
                <c:pt idx="20">
                  <c:v>7854123</c:v>
                </c:pt>
                <c:pt idx="21">
                  <c:v>546978</c:v>
                </c:pt>
                <c:pt idx="22">
                  <c:v>7897897</c:v>
                </c:pt>
                <c:pt idx="23">
                  <c:v>7256341</c:v>
                </c:pt>
                <c:pt idx="24">
                  <c:v>230007</c:v>
                </c:pt>
                <c:pt idx="25">
                  <c:v>12000879</c:v>
                </c:pt>
                <c:pt idx="26">
                  <c:v>2564878</c:v>
                </c:pt>
                <c:pt idx="27">
                  <c:v>948798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44-4026-9D53-095316799C28}"/>
            </c:ext>
          </c:extLst>
        </c:ser>
        <c:ser>
          <c:idx val="2"/>
          <c:order val="2"/>
          <c:tx>
            <c:strRef>
              <c:f>'[Finlatics_Project1(Hotel_Dataset).xlsx]in'!$E$1</c:f>
              <c:strCache>
                <c:ptCount val="1"/>
                <c:pt idx="0">
                  <c:v>No. of tourists (foreign)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'[Finlatics_Project1(Hotel_Dataset).xlsx]in'!$A$2:$B$29</c:f>
              <c:multiLvlStrCache>
                <c:ptCount val="28"/>
                <c:lvl>
                  <c:pt idx="0">
                    <c:v>Andhra Pradesh</c:v>
                  </c:pt>
                  <c:pt idx="1">
                    <c:v>Arunachal Pradesh</c:v>
                  </c:pt>
                  <c:pt idx="2">
                    <c:v>Assam</c:v>
                  </c:pt>
                  <c:pt idx="3">
                    <c:v>Bihar</c:v>
                  </c:pt>
                  <c:pt idx="4">
                    <c:v>Chhattisgarh</c:v>
                  </c:pt>
                  <c:pt idx="5">
                    <c:v>Goa</c:v>
                  </c:pt>
                  <c:pt idx="6">
                    <c:v>Gujarat</c:v>
                  </c:pt>
                  <c:pt idx="7">
                    <c:v>Haryana</c:v>
                  </c:pt>
                  <c:pt idx="8">
                    <c:v>Himachal Pradesh</c:v>
                  </c:pt>
                  <c:pt idx="9">
                    <c:v>Jharkhand</c:v>
                  </c:pt>
                  <c:pt idx="10">
                    <c:v>Karnataka</c:v>
                  </c:pt>
                  <c:pt idx="11">
                    <c:v>Kerala</c:v>
                  </c:pt>
                  <c:pt idx="12">
                    <c:v>Madhya Pradesh</c:v>
                  </c:pt>
                  <c:pt idx="13">
                    <c:v>Maharashtra</c:v>
                  </c:pt>
                  <c:pt idx="14">
                    <c:v>Manipur</c:v>
                  </c:pt>
                  <c:pt idx="15">
                    <c:v>Meghalaya</c:v>
                  </c:pt>
                  <c:pt idx="16">
                    <c:v>Mizoram</c:v>
                  </c:pt>
                  <c:pt idx="17">
                    <c:v>Nagaland</c:v>
                  </c:pt>
                  <c:pt idx="18">
                    <c:v>Odisha</c:v>
                  </c:pt>
                  <c:pt idx="19">
                    <c:v>Punjab</c:v>
                  </c:pt>
                  <c:pt idx="20">
                    <c:v>Rajasthan</c:v>
                  </c:pt>
                  <c:pt idx="21">
                    <c:v>Sikkim</c:v>
                  </c:pt>
                  <c:pt idx="22">
                    <c:v>Tamil Nadu</c:v>
                  </c:pt>
                  <c:pt idx="23">
                    <c:v>Telangana</c:v>
                  </c:pt>
                  <c:pt idx="24">
                    <c:v>Tripura</c:v>
                  </c:pt>
                  <c:pt idx="25">
                    <c:v>Uttar Pradesh</c:v>
                  </c:pt>
                  <c:pt idx="26">
                    <c:v>Uttarakhand</c:v>
                  </c:pt>
                  <c:pt idx="27">
                    <c:v>West Bengal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</c:lvl>
              </c:multiLvlStrCache>
            </c:multiLvlStrRef>
          </c:cat>
          <c:val>
            <c:numRef>
              <c:f>'[Finlatics_Project1(Hotel_Dataset).xlsx]in'!$E$2:$E$29</c:f>
              <c:numCache>
                <c:formatCode>General</c:formatCode>
                <c:ptCount val="28"/>
                <c:pt idx="0">
                  <c:v>1213</c:v>
                </c:pt>
                <c:pt idx="1">
                  <c:v>1425</c:v>
                </c:pt>
                <c:pt idx="2">
                  <c:v>5651</c:v>
                </c:pt>
                <c:pt idx="3">
                  <c:v>25000</c:v>
                </c:pt>
                <c:pt idx="4">
                  <c:v>15646</c:v>
                </c:pt>
                <c:pt idx="5">
                  <c:v>25462</c:v>
                </c:pt>
                <c:pt idx="6">
                  <c:v>1632</c:v>
                </c:pt>
                <c:pt idx="7">
                  <c:v>144</c:v>
                </c:pt>
                <c:pt idx="8">
                  <c:v>456</c:v>
                </c:pt>
                <c:pt idx="9">
                  <c:v>254</c:v>
                </c:pt>
                <c:pt idx="10">
                  <c:v>3245</c:v>
                </c:pt>
                <c:pt idx="11">
                  <c:v>1245</c:v>
                </c:pt>
                <c:pt idx="12">
                  <c:v>6161</c:v>
                </c:pt>
                <c:pt idx="13">
                  <c:v>5445</c:v>
                </c:pt>
                <c:pt idx="14">
                  <c:v>568</c:v>
                </c:pt>
                <c:pt idx="15">
                  <c:v>444</c:v>
                </c:pt>
                <c:pt idx="16">
                  <c:v>871</c:v>
                </c:pt>
                <c:pt idx="17">
                  <c:v>1235</c:v>
                </c:pt>
                <c:pt idx="18">
                  <c:v>544</c:v>
                </c:pt>
                <c:pt idx="19">
                  <c:v>789</c:v>
                </c:pt>
                <c:pt idx="20">
                  <c:v>7851</c:v>
                </c:pt>
                <c:pt idx="21">
                  <c:v>546</c:v>
                </c:pt>
                <c:pt idx="22">
                  <c:v>789</c:v>
                </c:pt>
                <c:pt idx="23">
                  <c:v>7256</c:v>
                </c:pt>
                <c:pt idx="24">
                  <c:v>23</c:v>
                </c:pt>
                <c:pt idx="25">
                  <c:v>12450</c:v>
                </c:pt>
                <c:pt idx="26">
                  <c:v>2456</c:v>
                </c:pt>
                <c:pt idx="27">
                  <c:v>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44-4026-9D53-095316799C28}"/>
            </c:ext>
          </c:extLst>
        </c:ser>
        <c:ser>
          <c:idx val="3"/>
          <c:order val="3"/>
          <c:tx>
            <c:strRef>
              <c:f>'[Finlatics_Project1(Hotel_Dataset).xlsx]in'!$F$1</c:f>
              <c:strCache>
                <c:ptCount val="1"/>
                <c:pt idx="0">
                  <c:v>No. of climates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'[Finlatics_Project1(Hotel_Dataset).xlsx]in'!$A$2:$B$29</c:f>
              <c:multiLvlStrCache>
                <c:ptCount val="28"/>
                <c:lvl>
                  <c:pt idx="0">
                    <c:v>Andhra Pradesh</c:v>
                  </c:pt>
                  <c:pt idx="1">
                    <c:v>Arunachal Pradesh</c:v>
                  </c:pt>
                  <c:pt idx="2">
                    <c:v>Assam</c:v>
                  </c:pt>
                  <c:pt idx="3">
                    <c:v>Bihar</c:v>
                  </c:pt>
                  <c:pt idx="4">
                    <c:v>Chhattisgarh</c:v>
                  </c:pt>
                  <c:pt idx="5">
                    <c:v>Goa</c:v>
                  </c:pt>
                  <c:pt idx="6">
                    <c:v>Gujarat</c:v>
                  </c:pt>
                  <c:pt idx="7">
                    <c:v>Haryana</c:v>
                  </c:pt>
                  <c:pt idx="8">
                    <c:v>Himachal Pradesh</c:v>
                  </c:pt>
                  <c:pt idx="9">
                    <c:v>Jharkhand</c:v>
                  </c:pt>
                  <c:pt idx="10">
                    <c:v>Karnataka</c:v>
                  </c:pt>
                  <c:pt idx="11">
                    <c:v>Kerala</c:v>
                  </c:pt>
                  <c:pt idx="12">
                    <c:v>Madhya Pradesh</c:v>
                  </c:pt>
                  <c:pt idx="13">
                    <c:v>Maharashtra</c:v>
                  </c:pt>
                  <c:pt idx="14">
                    <c:v>Manipur</c:v>
                  </c:pt>
                  <c:pt idx="15">
                    <c:v>Meghalaya</c:v>
                  </c:pt>
                  <c:pt idx="16">
                    <c:v>Mizoram</c:v>
                  </c:pt>
                  <c:pt idx="17">
                    <c:v>Nagaland</c:v>
                  </c:pt>
                  <c:pt idx="18">
                    <c:v>Odisha</c:v>
                  </c:pt>
                  <c:pt idx="19">
                    <c:v>Punjab</c:v>
                  </c:pt>
                  <c:pt idx="20">
                    <c:v>Rajasthan</c:v>
                  </c:pt>
                  <c:pt idx="21">
                    <c:v>Sikkim</c:v>
                  </c:pt>
                  <c:pt idx="22">
                    <c:v>Tamil Nadu</c:v>
                  </c:pt>
                  <c:pt idx="23">
                    <c:v>Telangana</c:v>
                  </c:pt>
                  <c:pt idx="24">
                    <c:v>Tripura</c:v>
                  </c:pt>
                  <c:pt idx="25">
                    <c:v>Uttar Pradesh</c:v>
                  </c:pt>
                  <c:pt idx="26">
                    <c:v>Uttarakhand</c:v>
                  </c:pt>
                  <c:pt idx="27">
                    <c:v>West Bengal</c:v>
                  </c:pt>
                </c:lvl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</c:lvl>
              </c:multiLvlStrCache>
            </c:multiLvlStrRef>
          </c:cat>
          <c:val>
            <c:numRef>
              <c:f>'[Finlatics_Project1(Hotel_Dataset).xlsx]in'!$F$2:$F$29</c:f>
              <c:numCache>
                <c:formatCode>General</c:formatCode>
                <c:ptCount val="28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3</c:v>
                </c:pt>
                <c:pt idx="5">
                  <c:v>3</c:v>
                </c:pt>
                <c:pt idx="6">
                  <c:v>4</c:v>
                </c:pt>
                <c:pt idx="7">
                  <c:v>2</c:v>
                </c:pt>
                <c:pt idx="8">
                  <c:v>3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3</c:v>
                </c:pt>
                <c:pt idx="13">
                  <c:v>4</c:v>
                </c:pt>
                <c:pt idx="14">
                  <c:v>3</c:v>
                </c:pt>
                <c:pt idx="15">
                  <c:v>2</c:v>
                </c:pt>
                <c:pt idx="16">
                  <c:v>1</c:v>
                </c:pt>
                <c:pt idx="17">
                  <c:v>2</c:v>
                </c:pt>
                <c:pt idx="18">
                  <c:v>1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3</c:v>
                </c:pt>
                <c:pt idx="24">
                  <c:v>2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D44-4026-9D53-095316799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57709416"/>
        <c:axId val="1557732936"/>
      </c:barChart>
      <c:catAx>
        <c:axId val="1557709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7732936"/>
        <c:crosses val="autoZero"/>
        <c:auto val="1"/>
        <c:lblAlgn val="ctr"/>
        <c:lblOffset val="100"/>
        <c:noMultiLvlLbl val="0"/>
      </c:catAx>
      <c:valAx>
        <c:axId val="1557732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7709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Tray of food on a bed">
            <a:extLst>
              <a:ext uri="{FF2B5EF4-FFF2-40B4-BE49-F238E27FC236}">
                <a16:creationId xmlns:a16="http://schemas.microsoft.com/office/drawing/2014/main" id="{E8AFE334-5FCC-4D94-732E-AA476C44E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518" r="15510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7617277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Times New Roman"/>
                <a:cs typeface="Times New Roman"/>
              </a:rPr>
              <a:t>ANALYSIS OF SETTING UP HOTELS IN DIFFERENT STATES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1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/>
            <a:endParaRPr lang="en-US" sz="1900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r>
              <a:rPr lang="en-US" sz="1900" dirty="0">
                <a:solidFill>
                  <a:schemeClr val="bg1"/>
                </a:solidFill>
                <a:latin typeface="Times New Roman"/>
                <a:cs typeface="Times New Roman"/>
              </a:rPr>
              <a:t>-BY Rohit Raj(20ME01031)</a:t>
            </a:r>
          </a:p>
          <a:p>
            <a:pPr algn="l"/>
            <a:r>
              <a:rPr lang="en-US" sz="1900" dirty="0">
                <a:solidFill>
                  <a:schemeClr val="bg1"/>
                </a:solidFill>
                <a:latin typeface="Times New Roman"/>
                <a:cs typeface="Times New Roman"/>
              </a:rPr>
              <a:t>Contact @ 20me01031@gmail.com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D270D-8326-08F0-16FF-71573774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latin typeface="Times New Roman"/>
                <a:cs typeface="Calibri Light"/>
              </a:rPr>
              <a:t>Final clustered column chart considering tourists</a:t>
            </a:r>
            <a:endParaRPr lang="en-US" sz="2000" dirty="0">
              <a:latin typeface="Times New Roman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FE6FF25-6D42-1928-E4D1-9D2D14060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070387"/>
              </p:ext>
            </p:extLst>
          </p:nvPr>
        </p:nvGraphicFramePr>
        <p:xfrm>
          <a:off x="838200" y="1303514"/>
          <a:ext cx="10515600" cy="4873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9903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BA366-6041-94C2-EDAB-A1CF1A73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Conclusion:-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FC68-6205-C716-DD27-35AEC0B61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1392" y="-773877"/>
            <a:ext cx="7633648" cy="83783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TRIPURA  &amp; MEGHALAYA</a:t>
            </a:r>
            <a:r>
              <a:rPr lang="en-US" dirty="0">
                <a:latin typeface="Times New Roman"/>
                <a:cs typeface="Times New Roman"/>
              </a:rPr>
              <a:t> is the state with most potential as the customer to hotel ratio is very less.</a:t>
            </a:r>
            <a:endParaRPr lang="en-US">
              <a:latin typeface="Times New Roman"/>
              <a:cs typeface="Calibri"/>
            </a:endParaRPr>
          </a:p>
          <a:p>
            <a:r>
              <a:rPr lang="en-US" dirty="0">
                <a:latin typeface="Times New Roman"/>
                <a:cs typeface="Times New Roman"/>
              </a:rPr>
              <a:t>Bihar is the most profitable state to set up hotels, but it does not come under official northeastern states.</a:t>
            </a:r>
          </a:p>
          <a:p>
            <a:r>
              <a:rPr lang="en-US" dirty="0">
                <a:latin typeface="Times New Roman"/>
                <a:cs typeface="Times New Roman"/>
              </a:rPr>
              <a:t>Nagaland should be avoided considering the less no. of tourists Visiting there.</a:t>
            </a:r>
          </a:p>
          <a:p>
            <a:r>
              <a:rPr lang="en-US" dirty="0">
                <a:latin typeface="Times New Roman"/>
                <a:cs typeface="Times New Roman"/>
              </a:rPr>
              <a:t>Assam is also a good location to invest in hotels.</a:t>
            </a:r>
          </a:p>
          <a:p>
            <a:pPr marL="0" indent="0">
              <a:buNone/>
            </a:pPr>
            <a:r>
              <a:rPr lang="en-US" sz="2000" b="1" dirty="0">
                <a:latin typeface="Times New Roman"/>
                <a:cs typeface="Times New Roman"/>
              </a:rPr>
              <a:t>These are very premature conclusion based on only few data variables. For better analysis, we must have to consider cost of land, construction cost , Govt. Restrictions ,taxes etc. also.</a:t>
            </a:r>
          </a:p>
        </p:txBody>
      </p:sp>
    </p:spTree>
    <p:extLst>
      <p:ext uri="{BB962C8B-B14F-4D97-AF65-F5344CB8AC3E}">
        <p14:creationId xmlns:p14="http://schemas.microsoft.com/office/powerpoint/2010/main" val="705301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AFCC85A1-CD4C-809F-5DE0-D301C481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515" r="11513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574ED-75C5-DFDC-1D22-872127FB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Q4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18E4-DEC2-99A0-134D-C321FC916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8176827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Arial"/>
              <a:buChar char="•"/>
            </a:pPr>
            <a:br>
              <a:rPr lang="en-US" sz="1200" dirty="0">
                <a:solidFill>
                  <a:schemeClr val="bg1"/>
                </a:solidFill>
                <a:latin typeface="Times New Roman"/>
              </a:rPr>
            </a:br>
            <a:br>
              <a:rPr lang="en-US" dirty="0"/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+mn-lt"/>
                <a:cs typeface="+mn-lt"/>
              </a:rPr>
              <a:t>Customize the pivot charts to add/change the fields in the fields list with other fields and by using chart styles to customize the charts. (choose the data and parameters according to your choice)</a:t>
            </a:r>
          </a:p>
          <a:p>
            <a:pPr algn="just">
              <a:buFont typeface="Arial"/>
              <a:buChar char="•"/>
            </a:pPr>
            <a:endParaRPr lang="en-US" sz="1200" dirty="0">
              <a:latin typeface="Times New Roman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spreadsheet&#10;&#10;Description automatically generated">
            <a:extLst>
              <a:ext uri="{FF2B5EF4-FFF2-40B4-BE49-F238E27FC236}">
                <a16:creationId xmlns:a16="http://schemas.microsoft.com/office/drawing/2014/main" id="{088FEEC3-E2FB-4569-8F67-5809431A4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15" y="643467"/>
            <a:ext cx="3509770" cy="5571065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41C9EC-B485-E922-B246-75A52335F2B2}"/>
              </a:ext>
            </a:extLst>
          </p:cNvPr>
          <p:cNvSpPr txBox="1"/>
          <p:nvPr/>
        </p:nvSpPr>
        <p:spPr>
          <a:xfrm>
            <a:off x="1805608" y="1739347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AA751-14F4-18D7-A0CF-431B5474851E}"/>
              </a:ext>
            </a:extLst>
          </p:cNvPr>
          <p:cNvSpPr txBox="1"/>
          <p:nvPr/>
        </p:nvSpPr>
        <p:spPr>
          <a:xfrm>
            <a:off x="894521" y="2136913"/>
            <a:ext cx="1275521" cy="26173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32143-ED2F-13C3-29C3-E08EA1C58AAB}"/>
              </a:ext>
            </a:extLst>
          </p:cNvPr>
          <p:cNvSpPr txBox="1"/>
          <p:nvPr/>
        </p:nvSpPr>
        <p:spPr>
          <a:xfrm>
            <a:off x="1061111" y="29708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Excel layout with 3 more data(random)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14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5F30C5A-FB8C-2E76-FDE8-87B4B8ED2F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910799"/>
              </p:ext>
            </p:extLst>
          </p:nvPr>
        </p:nvGraphicFramePr>
        <p:xfrm>
          <a:off x="643467" y="643467"/>
          <a:ext cx="10905066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7C4776-492A-39B6-FFC2-0CB6431DB778}"/>
              </a:ext>
            </a:extLst>
          </p:cNvPr>
          <p:cNvSpPr txBox="1"/>
          <p:nvPr/>
        </p:nvSpPr>
        <p:spPr>
          <a:xfrm>
            <a:off x="3789371" y="6361981"/>
            <a:ext cx="112545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Q4 is not clear about what exactly we have to do.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9DAC7-934F-DCFC-1142-5B0172320617}"/>
              </a:ext>
            </a:extLst>
          </p:cNvPr>
          <p:cNvSpPr txBox="1"/>
          <p:nvPr/>
        </p:nvSpPr>
        <p:spPr>
          <a:xfrm>
            <a:off x="4314145" y="329117"/>
            <a:ext cx="45835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Pivot Charts with few more columns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8233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AFCC85A1-CD4C-809F-5DE0-D301C481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515" r="11513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574ED-75C5-DFDC-1D22-872127FB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18E4-DEC2-99A0-134D-C321FC916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6048483" cy="1655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buFont typeface="Arial"/>
              <a:buChar char="•"/>
            </a:pPr>
            <a:br>
              <a:rPr lang="en-US" sz="1200" dirty="0">
                <a:solidFill>
                  <a:schemeClr val="bg1"/>
                </a:solidFill>
                <a:latin typeface="Times New Roman"/>
              </a:rPr>
            </a:br>
            <a:br>
              <a:rPr lang="en-US" sz="2000" dirty="0">
                <a:latin typeface="Times New Roman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+mn-lt"/>
                <a:cs typeface="+mn-lt"/>
              </a:rPr>
              <a:t>Which is the best state for setting up a hotel? Why?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Times New Roman"/>
              <a:cs typeface="Calibri"/>
            </a:endParaRPr>
          </a:p>
          <a:p>
            <a:pPr algn="just">
              <a:buFont typeface="Arial"/>
              <a:buChar char="•"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1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AB8ED-41CC-D330-4ECD-BC24BCB8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NOTES TO TACKLE THIS QUESTION:-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4F80B-0CF9-C52E-C6B0-8AF03A5DB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56" y="592914"/>
            <a:ext cx="11521200" cy="5969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dirty="0">
              <a:latin typeface="Times New Roman"/>
              <a:cs typeface="Calibri"/>
            </a:endParaRPr>
          </a:p>
          <a:p>
            <a:pPr marL="0" indent="0">
              <a:buNone/>
            </a:pPr>
            <a:endParaRPr lang="en-US" dirty="0">
              <a:latin typeface="Times New Roman"/>
              <a:cs typeface="Calibri"/>
            </a:endParaRPr>
          </a:p>
          <a:p>
            <a:r>
              <a:rPr lang="en-US" dirty="0">
                <a:latin typeface="Times New Roman"/>
                <a:cs typeface="Calibri"/>
              </a:rPr>
              <a:t>I don't think the data provided --&gt; number Of hotels is enough for analyzing the business prospects of setting up the hotel.</a:t>
            </a:r>
          </a:p>
          <a:p>
            <a:r>
              <a:rPr lang="en-US" dirty="0">
                <a:latin typeface="Times New Roman"/>
                <a:cs typeface="Calibri"/>
              </a:rPr>
              <a:t>I firmly believe that tourists are the main source of income for these hotels.</a:t>
            </a:r>
          </a:p>
          <a:p>
            <a:r>
              <a:rPr lang="en-US" dirty="0">
                <a:latin typeface="Times New Roman"/>
                <a:cs typeface="Calibri"/>
              </a:rPr>
              <a:t>So, I have taken the climatic condition as well as number of tourist in consideration also.</a:t>
            </a:r>
          </a:p>
          <a:p>
            <a:r>
              <a:rPr lang="en-US" dirty="0">
                <a:latin typeface="Times New Roman"/>
                <a:cs typeface="Calibri"/>
              </a:rPr>
              <a:t>So, I have added columns with domestic and foreign tourist in the dataset , these data are taken from official Indian tourism data provided by Govt. Of India.</a:t>
            </a:r>
          </a:p>
          <a:p>
            <a:r>
              <a:rPr lang="en-US" dirty="0">
                <a:latin typeface="Times New Roman"/>
                <a:cs typeface="Times New Roman"/>
              </a:rPr>
              <a:t>For better analysis, we must have to consider cost of land, construction cost , Govt. Restrictions ,taxes etc. also.</a:t>
            </a:r>
          </a:p>
        </p:txBody>
      </p:sp>
    </p:spTree>
    <p:extLst>
      <p:ext uri="{BB962C8B-B14F-4D97-AF65-F5344CB8AC3E}">
        <p14:creationId xmlns:p14="http://schemas.microsoft.com/office/powerpoint/2010/main" val="2518195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table with numbers and a pink background&#10;&#10;Description automatically generated">
            <a:extLst>
              <a:ext uri="{FF2B5EF4-FFF2-40B4-BE49-F238E27FC236}">
                <a16:creationId xmlns:a16="http://schemas.microsoft.com/office/drawing/2014/main" id="{C7995E79-6360-93A4-7F4F-532A8172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22" y="1136559"/>
            <a:ext cx="5294716" cy="268706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table of information with numbers and a number of people&#10;&#10;Description automatically generated">
            <a:extLst>
              <a:ext uri="{FF2B5EF4-FFF2-40B4-BE49-F238E27FC236}">
                <a16:creationId xmlns:a16="http://schemas.microsoft.com/office/drawing/2014/main" id="{587E1746-6F9B-8126-752A-AEB38988A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76" y="664136"/>
            <a:ext cx="5395356" cy="5529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D0FA62-CCF3-F224-88F5-E66C21E15E79}"/>
              </a:ext>
            </a:extLst>
          </p:cNvPr>
          <p:cNvSpPr txBox="1"/>
          <p:nvPr/>
        </p:nvSpPr>
        <p:spPr>
          <a:xfrm>
            <a:off x="6708912" y="5135217"/>
            <a:ext cx="5383695" cy="14411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C8FE9-EA9F-E5C6-C610-46EE3B4EE6A8}"/>
              </a:ext>
            </a:extLst>
          </p:cNvPr>
          <p:cNvSpPr txBox="1"/>
          <p:nvPr/>
        </p:nvSpPr>
        <p:spPr>
          <a:xfrm>
            <a:off x="1441173" y="4041288"/>
            <a:ext cx="327516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imes New Roman"/>
                <a:cs typeface="Calibri"/>
              </a:rPr>
              <a:t>Source : Indian Tourism official data</a:t>
            </a:r>
            <a:endParaRPr lang="en-US" sz="2000" b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1532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e chart with text&#10;&#10;Description automatically generated">
            <a:extLst>
              <a:ext uri="{FF2B5EF4-FFF2-40B4-BE49-F238E27FC236}">
                <a16:creationId xmlns:a16="http://schemas.microsoft.com/office/drawing/2014/main" id="{086052B8-D9A0-F7E4-CA75-CD06FCFE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1" y="643467"/>
            <a:ext cx="9323958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8D75B-DF14-2310-49C0-2B8E8D351054}"/>
              </a:ext>
            </a:extLst>
          </p:cNvPr>
          <p:cNvSpPr txBox="1"/>
          <p:nvPr/>
        </p:nvSpPr>
        <p:spPr>
          <a:xfrm>
            <a:off x="3704670" y="6262901"/>
            <a:ext cx="9888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Source : Indian tourism official data(Govt. Of India)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08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402F0-8376-2F9D-7E80-8EC22F6F1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Times New Roman"/>
                <a:cs typeface="Calibri Light"/>
              </a:rPr>
              <a:t>Conclusion</a:t>
            </a:r>
            <a:endParaRPr lang="en-US" sz="40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DECE-78DC-A049-4ED0-6ACC66E5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894" y="74385"/>
            <a:ext cx="6415201" cy="74294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Times New Roman"/>
                <a:cs typeface="Calibri"/>
              </a:rPr>
              <a:t>ANDHRA PRADESH &amp; UTTAR PRADESH</a:t>
            </a:r>
            <a:r>
              <a:rPr lang="en-US" sz="2400" dirty="0">
                <a:latin typeface="Times New Roman"/>
                <a:cs typeface="Calibri"/>
              </a:rPr>
              <a:t> are the two locations with maximum tourist share as per official data. Also, The number of hotels existing is less and So, they can  be preferred to open Hotels </a:t>
            </a:r>
          </a:p>
          <a:p>
            <a:r>
              <a:rPr lang="en-US" b="1" dirty="0">
                <a:latin typeface="Times New Roman"/>
                <a:cs typeface="Calibri"/>
              </a:rPr>
              <a:t>KARNATAKA &amp; TAMIL NADU</a:t>
            </a:r>
            <a:r>
              <a:rPr lang="en-US" sz="2400" dirty="0">
                <a:latin typeface="Times New Roman"/>
                <a:cs typeface="Calibri"/>
              </a:rPr>
              <a:t> have 3 climatic conditions and, also comprises good tourist share. So, These are potentially good location for setting up hotel.  </a:t>
            </a:r>
          </a:p>
          <a:p>
            <a:pPr marL="0" indent="0">
              <a:buNone/>
            </a:pPr>
            <a:r>
              <a:rPr lang="en-US" sz="2000" b="1" dirty="0">
                <a:latin typeface="Times New Roman"/>
                <a:cs typeface="Times New Roman"/>
              </a:rPr>
              <a:t>These are very premature conclusion based on only few data variables. For better analysis, we must have to consider cost of land, construction cost , Govt. Restrictions ,taxes etc. also.</a:t>
            </a:r>
            <a:endParaRPr lang="en-US" sz="2000" dirty="0">
              <a:cs typeface="Calibri"/>
            </a:endParaRPr>
          </a:p>
          <a:p>
            <a:pPr>
              <a:buNone/>
            </a:pP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569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AFCC85A1-CD4C-809F-5DE0-D301C481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515" r="11513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574ED-75C5-DFDC-1D22-872127FB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Q1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18E4-DEC2-99A0-134D-C321FC916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6066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/>
                <a:cs typeface="Times New Roman"/>
              </a:rPr>
              <a:t>Which state has the highest number of hotels? Depict this via a bar graph that compares all states.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89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AFCC85A1-CD4C-809F-5DE0-D301C481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515" r="11513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574ED-75C5-DFDC-1D22-872127FB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Q6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18E4-DEC2-99A0-134D-C321FC916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530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Arial"/>
              <a:buChar char="•"/>
            </a:pPr>
            <a:br>
              <a:rPr lang="en-US" sz="1200" dirty="0">
                <a:solidFill>
                  <a:schemeClr val="bg1"/>
                </a:solidFill>
                <a:latin typeface="Times New Roman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+mn-lt"/>
                <a:cs typeface="+mn-lt"/>
              </a:rPr>
              <a:t>What is the average number of days the rainy season lasts in Indian states?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Times New Roman"/>
              <a:cs typeface="Calibri"/>
            </a:endParaRPr>
          </a:p>
          <a:p>
            <a:pPr algn="just">
              <a:buFont typeface="Arial"/>
              <a:buChar char="•"/>
            </a:pPr>
            <a:endParaRPr lang="en-US" sz="1200" dirty="0">
              <a:latin typeface="Times New Roman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3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B2586-3557-52B0-A6EB-0BA8281B0D23}"/>
              </a:ext>
            </a:extLst>
          </p:cNvPr>
          <p:cNvSpPr txBox="1"/>
          <p:nvPr/>
        </p:nvSpPr>
        <p:spPr>
          <a:xfrm>
            <a:off x="2314222" y="4275667"/>
            <a:ext cx="6553199" cy="1981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0D5D7B9-5018-8C20-227B-3E43C5EE5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459339"/>
              </p:ext>
            </p:extLst>
          </p:nvPr>
        </p:nvGraphicFramePr>
        <p:xfrm>
          <a:off x="643467" y="999651"/>
          <a:ext cx="10905066" cy="4858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312">
                  <a:extLst>
                    <a:ext uri="{9D8B030D-6E8A-4147-A177-3AD203B41FA5}">
                      <a16:colId xmlns:a16="http://schemas.microsoft.com/office/drawing/2014/main" val="350606977"/>
                    </a:ext>
                  </a:extLst>
                </a:gridCol>
                <a:gridCol w="3281288">
                  <a:extLst>
                    <a:ext uri="{9D8B030D-6E8A-4147-A177-3AD203B41FA5}">
                      <a16:colId xmlns:a16="http://schemas.microsoft.com/office/drawing/2014/main" val="3919544320"/>
                    </a:ext>
                  </a:extLst>
                </a:gridCol>
                <a:gridCol w="3787466">
                  <a:extLst>
                    <a:ext uri="{9D8B030D-6E8A-4147-A177-3AD203B41FA5}">
                      <a16:colId xmlns:a16="http://schemas.microsoft.com/office/drawing/2014/main" val="186792896"/>
                    </a:ext>
                  </a:extLst>
                </a:gridCol>
              </a:tblGrid>
              <a:tr h="5596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>
                          <a:latin typeface="Times New Roman"/>
                        </a:rPr>
                        <a:t>Climate</a:t>
                      </a: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latin typeface="Times New Roman"/>
                        </a:rPr>
                        <a:t>No. Of days</a:t>
                      </a: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latin typeface="Times New Roman"/>
                        </a:rPr>
                        <a:t>Timeline </a:t>
                      </a:r>
                    </a:p>
                  </a:txBody>
                  <a:tcPr marL="127191" marR="127191" marT="63596" marB="63596"/>
                </a:tc>
                <a:extLst>
                  <a:ext uri="{0D108BD9-81ED-4DB2-BD59-A6C34878D82A}">
                    <a16:rowId xmlns:a16="http://schemas.microsoft.com/office/drawing/2014/main" val="813279359"/>
                  </a:ext>
                </a:extLst>
              </a:tr>
              <a:tr h="5596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Tropical Monsoon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latin typeface="Times New Roman"/>
                        </a:rPr>
                        <a:t>136</a:t>
                      </a: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1 June - 15 October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extLst>
                  <a:ext uri="{0D108BD9-81ED-4DB2-BD59-A6C34878D82A}">
                    <a16:rowId xmlns:a16="http://schemas.microsoft.com/office/drawing/2014/main" val="2976202030"/>
                  </a:ext>
                </a:extLst>
              </a:tr>
              <a:tr h="9412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Tropical savannah wet and dry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latin typeface="Times New Roman"/>
                        </a:rPr>
                        <a:t>136</a:t>
                      </a: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1 June - 15 October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extLst>
                  <a:ext uri="{0D108BD9-81ED-4DB2-BD59-A6C34878D82A}">
                    <a16:rowId xmlns:a16="http://schemas.microsoft.com/office/drawing/2014/main" val="3799220694"/>
                  </a:ext>
                </a:extLst>
              </a:tr>
              <a:tr h="5596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Arid steppe hot 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latin typeface="Times New Roman"/>
                        </a:rPr>
                        <a:t>136</a:t>
                      </a: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1 June - 15 October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extLst>
                  <a:ext uri="{0D108BD9-81ED-4DB2-BD59-A6C34878D82A}">
                    <a16:rowId xmlns:a16="http://schemas.microsoft.com/office/drawing/2014/main" val="3996116564"/>
                  </a:ext>
                </a:extLst>
              </a:tr>
              <a:tr h="5596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Humid subtropical 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latin typeface="Times New Roman"/>
                        </a:rPr>
                        <a:t>122</a:t>
                      </a: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5 June – 1 October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extLst>
                  <a:ext uri="{0D108BD9-81ED-4DB2-BD59-A6C34878D82A}">
                    <a16:rowId xmlns:a16="http://schemas.microsoft.com/office/drawing/2014/main" val="3712483661"/>
                  </a:ext>
                </a:extLst>
              </a:tr>
              <a:tr h="5596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Montane climate 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latin typeface="Times New Roman"/>
                        </a:rPr>
                        <a:t>102</a:t>
                      </a: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1 June – 15 September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extLst>
                  <a:ext uri="{0D108BD9-81ED-4DB2-BD59-A6C34878D82A}">
                    <a16:rowId xmlns:a16="http://schemas.microsoft.com/office/drawing/2014/main" val="1273837584"/>
                  </a:ext>
                </a:extLst>
              </a:tr>
              <a:tr h="55964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Hot Desert Arid 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latin typeface="Times New Roman"/>
                        </a:rPr>
                        <a:t>92</a:t>
                      </a: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500" b="0" i="0" u="none" strike="noStrike" noProof="0">
                          <a:latin typeface="Times New Roman"/>
                        </a:rPr>
                        <a:t>15 June – 1 September</a:t>
                      </a:r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extLst>
                  <a:ext uri="{0D108BD9-81ED-4DB2-BD59-A6C34878D82A}">
                    <a16:rowId xmlns:a16="http://schemas.microsoft.com/office/drawing/2014/main" val="729359294"/>
                  </a:ext>
                </a:extLst>
              </a:tr>
              <a:tr h="559641">
                <a:tc>
                  <a:txBody>
                    <a:bodyPr/>
                    <a:lstStyle/>
                    <a:p>
                      <a:r>
                        <a:rPr lang="en-US" sz="2500" b="1">
                          <a:latin typeface="Times New Roman"/>
                        </a:rPr>
                        <a:t>Average</a:t>
                      </a: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latin typeface="Times New Roman"/>
                        </a:rPr>
                        <a:t>120.667</a:t>
                      </a:r>
                    </a:p>
                  </a:txBody>
                  <a:tcPr marL="127191" marR="127191" marT="63596" marB="63596"/>
                </a:tc>
                <a:tc>
                  <a:txBody>
                    <a:bodyPr/>
                    <a:lstStyle/>
                    <a:p>
                      <a:endParaRPr lang="en-US" sz="2500">
                        <a:latin typeface="Times New Roman"/>
                      </a:endParaRPr>
                    </a:p>
                  </a:txBody>
                  <a:tcPr marL="127191" marR="127191" marT="63596" marB="63596"/>
                </a:tc>
                <a:extLst>
                  <a:ext uri="{0D108BD9-81ED-4DB2-BD59-A6C34878D82A}">
                    <a16:rowId xmlns:a16="http://schemas.microsoft.com/office/drawing/2014/main" val="258020001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225852-C556-29B6-86C5-2C956CF42626}"/>
              </a:ext>
            </a:extLst>
          </p:cNvPr>
          <p:cNvSpPr txBox="1"/>
          <p:nvPr/>
        </p:nvSpPr>
        <p:spPr>
          <a:xfrm>
            <a:off x="4220067" y="3813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TABLE from the given data:</a:t>
            </a:r>
          </a:p>
        </p:txBody>
      </p:sp>
    </p:spTree>
    <p:extLst>
      <p:ext uri="{BB962C8B-B14F-4D97-AF65-F5344CB8AC3E}">
        <p14:creationId xmlns:p14="http://schemas.microsoft.com/office/powerpoint/2010/main" val="2045090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402F0-8376-2F9D-7E80-8EC22F6F1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Times New Roman"/>
                <a:cs typeface="Calibri Light"/>
              </a:rPr>
              <a:t>Conclusion</a:t>
            </a:r>
            <a:endParaRPr lang="en-US" sz="40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DECE-78DC-A049-4ED0-6ACC66E5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894" y="74385"/>
            <a:ext cx="6415201" cy="74294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latin typeface="Times New Roman"/>
                <a:cs typeface="Calibri"/>
              </a:rPr>
              <a:t>The average number of days , the rainy season lasts in  Indian states is around </a:t>
            </a:r>
            <a:r>
              <a:rPr lang="en-US" sz="2400" b="1" dirty="0">
                <a:latin typeface="Times New Roman"/>
                <a:cs typeface="Calibri"/>
              </a:rPr>
              <a:t>121 </a:t>
            </a:r>
            <a:r>
              <a:rPr lang="en-US" sz="2400" dirty="0">
                <a:latin typeface="Times New Roman"/>
                <a:cs typeface="Calibri"/>
              </a:rPr>
              <a:t>days </a:t>
            </a:r>
          </a:p>
          <a:p>
            <a:r>
              <a:rPr lang="en-US" sz="2400" dirty="0">
                <a:latin typeface="Times New Roman"/>
                <a:cs typeface="Calibri"/>
              </a:rPr>
              <a:t>Generally,</a:t>
            </a:r>
            <a:r>
              <a:rPr lang="en-US" sz="2400" dirty="0">
                <a:latin typeface="Times New Roman"/>
                <a:ea typeface="+mn-lt"/>
                <a:cs typeface="+mn-lt"/>
              </a:rPr>
              <a:t> The monsoon or rainy season in India lasts from June till September</a:t>
            </a:r>
            <a:endParaRPr lang="en-US" sz="2400" dirty="0">
              <a:latin typeface="Times New Roman"/>
              <a:cs typeface="Calibri"/>
            </a:endParaRPr>
          </a:p>
          <a:p>
            <a:r>
              <a:rPr lang="en-US" sz="2400" dirty="0">
                <a:latin typeface="Times New Roman"/>
                <a:ea typeface="+mn-lt"/>
                <a:cs typeface="+mn-lt"/>
              </a:rPr>
              <a:t>∙ The south-west monsoon, known as the summer monsoon brings most of the rainfall during a year in the country</a:t>
            </a:r>
            <a:endParaRPr lang="en-US" sz="2400" dirty="0">
              <a:latin typeface="Times New Roman"/>
              <a:cs typeface="Calibri"/>
            </a:endParaRPr>
          </a:p>
          <a:p>
            <a:pPr marL="0" indent="0">
              <a:buNone/>
            </a:pPr>
            <a:endParaRPr lang="en-US" sz="2000" b="1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349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8E088-E2F4-3A23-98ED-EF96D9CE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/>
                <a:cs typeface="Calibri Light"/>
              </a:rPr>
              <a:t>From the bar graphs generated from the data sets provided , it can be concluded that,</a:t>
            </a:r>
            <a:br>
              <a:rPr lang="en-US" sz="3400" dirty="0">
                <a:cs typeface="Calibri Light"/>
              </a:rPr>
            </a:br>
            <a:br>
              <a:rPr lang="en-US" sz="3400" dirty="0">
                <a:cs typeface="Calibri Light"/>
              </a:rPr>
            </a:br>
            <a:r>
              <a:rPr lang="en-US" sz="3400" b="1" dirty="0">
                <a:latin typeface="Times New Roman"/>
                <a:cs typeface="Calibri Light"/>
              </a:rPr>
              <a:t>KERALA </a:t>
            </a:r>
            <a:r>
              <a:rPr lang="en-US" sz="2000" dirty="0">
                <a:latin typeface="Times New Roman"/>
                <a:cs typeface="Calibri Light"/>
              </a:rPr>
              <a:t>is the state with highest number of hotel</a:t>
            </a:r>
            <a:r>
              <a:rPr lang="en-US" sz="2000" dirty="0">
                <a:cs typeface="Calibri Light"/>
              </a:rPr>
              <a:t>s</a:t>
            </a:r>
          </a:p>
        </p:txBody>
      </p:sp>
      <p:sp>
        <p:nvSpPr>
          <p:cNvPr id="8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7" name="Content Placeholder 12">
            <a:extLst>
              <a:ext uri="{FF2B5EF4-FFF2-40B4-BE49-F238E27FC236}">
                <a16:creationId xmlns:a16="http://schemas.microsoft.com/office/drawing/2014/main" id="{793848BA-A40F-5F42-64AA-ACAF18854C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488467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007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AFCC85A1-CD4C-809F-5DE0-D301C481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515" r="11513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574ED-75C5-DFDC-1D22-872127FB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18E4-DEC2-99A0-134D-C321FC916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739731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Arial"/>
              <a:buChar char="•"/>
            </a:pPr>
            <a:br>
              <a:rPr lang="en-US" sz="1200" dirty="0">
                <a:solidFill>
                  <a:schemeClr val="bg1"/>
                </a:solidFill>
                <a:latin typeface="Times New Roman"/>
              </a:rPr>
            </a:br>
            <a:r>
              <a:rPr lang="en-US" sz="20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Which states have three types of climatic conditions? (convert the map, an unstructured data, to an Excel file in a structured format and mention the number of climates along with the state)</a:t>
            </a:r>
            <a:endParaRPr lang="en-US" sz="2000" dirty="0">
              <a:solidFill>
                <a:schemeClr val="bg1"/>
              </a:solidFill>
              <a:latin typeface="Times New Roman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4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EE671-A2FB-4B52-74B9-20B5B0CD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cs typeface="Calibri Light"/>
              </a:rPr>
              <a:t>SOLUTION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9414-2A7F-F5BE-C4A2-C449D843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latin typeface="Times New Roman"/>
                <a:cs typeface="Calibri"/>
              </a:rPr>
              <a:t>From the map provided in the problem statement, which is unstructured data, On structuring them in MS excel , I prepared the following table given in the next page.</a:t>
            </a:r>
            <a:endParaRPr lang="en-US" sz="2000" dirty="0">
              <a:cs typeface="Calibri" panose="020F0502020204030204"/>
            </a:endParaRPr>
          </a:p>
          <a:p>
            <a:r>
              <a:rPr lang="en-US" sz="2000" dirty="0">
                <a:latin typeface="Times New Roman"/>
                <a:cs typeface="Calibri"/>
              </a:rPr>
              <a:t>On reading the table and analyzing the data, It has been found that the states  with more than three climatic conditions are :-</a:t>
            </a:r>
          </a:p>
          <a:p>
            <a:pPr>
              <a:buNone/>
            </a:pPr>
            <a:r>
              <a:rPr lang="en-US" sz="2000" b="1" dirty="0">
                <a:latin typeface="Times New Roman"/>
                <a:cs typeface="Calibri"/>
              </a:rPr>
              <a:t>    </a:t>
            </a:r>
            <a:r>
              <a:rPr lang="en-US" sz="2400" b="1" dirty="0">
                <a:latin typeface="Times New Roman"/>
                <a:cs typeface="Calibri"/>
              </a:rPr>
              <a:t>MAHARASTRA | KARNATAKA | TAMIL NADU | MADHYA PRADESH | GUJARAT | WEST BENGAL | HARYANA</a:t>
            </a:r>
          </a:p>
          <a:p>
            <a:pPr>
              <a:buNone/>
            </a:pPr>
            <a:endParaRPr lang="en-US" sz="2000" b="1">
              <a:latin typeface="Times New Roman"/>
              <a:cs typeface="Calibri"/>
            </a:endParaRPr>
          </a:p>
          <a:p>
            <a:r>
              <a:rPr lang="en-US" sz="2000" b="1" dirty="0">
                <a:latin typeface="Times New Roman"/>
                <a:cs typeface="Calibri"/>
              </a:rPr>
              <a:t>   </a:t>
            </a:r>
            <a:r>
              <a:rPr lang="en-US" sz="1600" b="1" dirty="0">
                <a:latin typeface="Times New Roman"/>
                <a:cs typeface="Calibri"/>
              </a:rPr>
              <a:t>PLEASE VIEW THE TABLE IN THE NEXT PAGE</a:t>
            </a:r>
            <a:endParaRPr lang="en-US" sz="16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3794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1350CE7-A04D-2B67-1627-2B74ABF0F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3604"/>
              </p:ext>
            </p:extLst>
          </p:nvPr>
        </p:nvGraphicFramePr>
        <p:xfrm>
          <a:off x="747170" y="457200"/>
          <a:ext cx="10697661" cy="5943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837">
                  <a:extLst>
                    <a:ext uri="{9D8B030D-6E8A-4147-A177-3AD203B41FA5}">
                      <a16:colId xmlns:a16="http://schemas.microsoft.com/office/drawing/2014/main" val="1808231140"/>
                    </a:ext>
                  </a:extLst>
                </a:gridCol>
                <a:gridCol w="2439488">
                  <a:extLst>
                    <a:ext uri="{9D8B030D-6E8A-4147-A177-3AD203B41FA5}">
                      <a16:colId xmlns:a16="http://schemas.microsoft.com/office/drawing/2014/main" val="675935905"/>
                    </a:ext>
                  </a:extLst>
                </a:gridCol>
                <a:gridCol w="1612065">
                  <a:extLst>
                    <a:ext uri="{9D8B030D-6E8A-4147-A177-3AD203B41FA5}">
                      <a16:colId xmlns:a16="http://schemas.microsoft.com/office/drawing/2014/main" val="1366741810"/>
                    </a:ext>
                  </a:extLst>
                </a:gridCol>
                <a:gridCol w="1673145">
                  <a:extLst>
                    <a:ext uri="{9D8B030D-6E8A-4147-A177-3AD203B41FA5}">
                      <a16:colId xmlns:a16="http://schemas.microsoft.com/office/drawing/2014/main" val="1286203053"/>
                    </a:ext>
                  </a:extLst>
                </a:gridCol>
                <a:gridCol w="1673145">
                  <a:extLst>
                    <a:ext uri="{9D8B030D-6E8A-4147-A177-3AD203B41FA5}">
                      <a16:colId xmlns:a16="http://schemas.microsoft.com/office/drawing/2014/main" val="4227537808"/>
                    </a:ext>
                  </a:extLst>
                </a:gridCol>
                <a:gridCol w="1394981">
                  <a:extLst>
                    <a:ext uri="{9D8B030D-6E8A-4147-A177-3AD203B41FA5}">
                      <a16:colId xmlns:a16="http://schemas.microsoft.com/office/drawing/2014/main" val="2944602934"/>
                    </a:ext>
                  </a:extLst>
                </a:gridCol>
              </a:tblGrid>
              <a:tr h="329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Tropical monsoon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Tropical savannah, wet &amp; dry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Arid, steppe, hot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Humid subtropical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Mountain climate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Hot desert arid</a:t>
                      </a:r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1832068808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Western Maharashtra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Maharashtra 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Maharashtra 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UP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Ladakh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Gujrat</a:t>
                      </a:r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19013287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r>
                        <a:rPr lang="en-US" sz="1500"/>
                        <a:t>Goa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MP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Telangana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MP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J&amp;K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Rajasthan</a:t>
                      </a:r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1763735045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Western Karnataka 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Gujrat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Gujrat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Chhattisgarh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H.P.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Punjab</a:t>
                      </a:r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571339099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Kerala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Chhattisgarh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Karnataka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Uttarakhand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Uttarakhand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Haryana</a:t>
                      </a:r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2721700695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 b="0" i="0" u="none" strike="noStrike" noProof="0">
                          <a:latin typeface="Calibri"/>
                        </a:rPr>
                        <a:t>Tamil Nadu</a:t>
                      </a: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Odisha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Andhra Pradesh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Haryana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Sikkim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4171381646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Jharkhand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Tamil Nadu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H.P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W.B.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2580264030"/>
                  </a:ext>
                </a:extLst>
              </a:tr>
              <a:tr h="553938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West Bengal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Himachal Pradesh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Chhattisgarh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Assam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2489079418"/>
                  </a:ext>
                </a:extLst>
              </a:tr>
              <a:tr h="5539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Telangana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Rajasthan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Jharkhand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Arunachal Pradesh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1831350365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Andhra Pradesh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MP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Bihar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3101062046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Karnataka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Uttar Pradesh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West Bengal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1967437096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Tamil Nadu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Haryana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Meghalaya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3842709302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Punjab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Manipur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926266428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Nagaland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3881686973"/>
                  </a:ext>
                </a:extLst>
              </a:tr>
              <a:tr h="32936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Assam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2285136148"/>
                  </a:ext>
                </a:extLst>
              </a:tr>
              <a:tr h="55393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500"/>
                        <a:t>Arunachal Pradesh</a:t>
                      </a:r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500"/>
                    </a:p>
                  </a:txBody>
                  <a:tcPr marL="74856" marR="74856" marT="37428" marB="37428"/>
                </a:tc>
                <a:extLst>
                  <a:ext uri="{0D108BD9-81ED-4DB2-BD59-A6C34878D82A}">
                    <a16:rowId xmlns:a16="http://schemas.microsoft.com/office/drawing/2014/main" val="77740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555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AFCC85A1-CD4C-809F-5DE0-D301C481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515" r="11513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9574ED-75C5-DFDC-1D22-872127FB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18E4-DEC2-99A0-134D-C321FC916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63" y="3902075"/>
            <a:ext cx="739731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Arial"/>
              <a:buChar char="•"/>
            </a:pPr>
            <a:br>
              <a:rPr lang="en-US" sz="1200" dirty="0">
                <a:solidFill>
                  <a:schemeClr val="bg1"/>
                </a:solidFill>
                <a:latin typeface="Times New Roman"/>
              </a:rPr>
            </a:br>
            <a:br>
              <a:rPr lang="en-US" sz="2000" dirty="0">
                <a:latin typeface="Times New Roman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/>
                <a:ea typeface="+mn-lt"/>
                <a:cs typeface="+mn-lt"/>
              </a:rPr>
              <a:t>Among the northeastern states which are best to set up a hotel? Use Clustered Column Chart and give recommendations for hotel industry investors.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Times New Roman"/>
              <a:ea typeface="+mn-lt"/>
              <a:cs typeface="Times New Roman"/>
            </a:endParaRPr>
          </a:p>
          <a:p>
            <a:pPr algn="just">
              <a:buFont typeface="Arial"/>
              <a:buChar char="•"/>
            </a:pPr>
            <a:endParaRPr lang="en-US" sz="1200" dirty="0">
              <a:latin typeface="Times New Roman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5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AB8ED-41CC-D330-4ECD-BC24BCB8D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NOTES TO TACKLE THIS QUESTION:-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4F80B-0CF9-C52E-C6B0-8AF03A5DB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56" y="592914"/>
            <a:ext cx="11521200" cy="59693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/>
                <a:cs typeface="Calibri"/>
              </a:rPr>
              <a:t>I have included Bihar in North-eastern states also as it comes in that area. </a:t>
            </a:r>
          </a:p>
          <a:p>
            <a:r>
              <a:rPr lang="en-US" dirty="0">
                <a:latin typeface="Times New Roman"/>
                <a:cs typeface="Calibri"/>
              </a:rPr>
              <a:t>I don't think the data provided --&gt; number Of hotels is enough for analyzing the business prospects of setting up the hotel</a:t>
            </a:r>
          </a:p>
          <a:p>
            <a:r>
              <a:rPr lang="en-US" dirty="0">
                <a:latin typeface="Times New Roman"/>
                <a:cs typeface="Calibri"/>
              </a:rPr>
              <a:t>I firmly believe that tourists are the main source of income for these hotels.</a:t>
            </a:r>
          </a:p>
          <a:p>
            <a:r>
              <a:rPr lang="en-US" dirty="0">
                <a:latin typeface="Times New Roman"/>
                <a:cs typeface="Calibri"/>
              </a:rPr>
              <a:t>So, I have added columns with domestic and foreign tourist in the dataset , these data are taken from official Indian tourism data provided by Govt. Of India.</a:t>
            </a:r>
          </a:p>
          <a:p>
            <a:r>
              <a:rPr lang="en-US" dirty="0">
                <a:latin typeface="Times New Roman"/>
                <a:cs typeface="Calibri"/>
              </a:rPr>
              <a:t>Then , I have drawn the chart that is provided in the upcoming slides</a:t>
            </a:r>
          </a:p>
        </p:txBody>
      </p:sp>
    </p:spTree>
    <p:extLst>
      <p:ext uri="{BB962C8B-B14F-4D97-AF65-F5344CB8AC3E}">
        <p14:creationId xmlns:p14="http://schemas.microsoft.com/office/powerpoint/2010/main" val="2365897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B32396-2B8C-D0B2-65AF-1C13C6002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03760"/>
              </p:ext>
            </p:extLst>
          </p:nvPr>
        </p:nvGraphicFramePr>
        <p:xfrm>
          <a:off x="643467" y="929238"/>
          <a:ext cx="10905069" cy="4999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632">
                  <a:extLst>
                    <a:ext uri="{9D8B030D-6E8A-4147-A177-3AD203B41FA5}">
                      <a16:colId xmlns:a16="http://schemas.microsoft.com/office/drawing/2014/main" val="1863231185"/>
                    </a:ext>
                  </a:extLst>
                </a:gridCol>
                <a:gridCol w="2928805">
                  <a:extLst>
                    <a:ext uri="{9D8B030D-6E8A-4147-A177-3AD203B41FA5}">
                      <a16:colId xmlns:a16="http://schemas.microsoft.com/office/drawing/2014/main" val="3982048245"/>
                    </a:ext>
                  </a:extLst>
                </a:gridCol>
                <a:gridCol w="2082172">
                  <a:extLst>
                    <a:ext uri="{9D8B030D-6E8A-4147-A177-3AD203B41FA5}">
                      <a16:colId xmlns:a16="http://schemas.microsoft.com/office/drawing/2014/main" val="359471080"/>
                    </a:ext>
                  </a:extLst>
                </a:gridCol>
                <a:gridCol w="2082172">
                  <a:extLst>
                    <a:ext uri="{9D8B030D-6E8A-4147-A177-3AD203B41FA5}">
                      <a16:colId xmlns:a16="http://schemas.microsoft.com/office/drawing/2014/main" val="3929612640"/>
                    </a:ext>
                  </a:extLst>
                </a:gridCol>
                <a:gridCol w="2510288">
                  <a:extLst>
                    <a:ext uri="{9D8B030D-6E8A-4147-A177-3AD203B41FA5}">
                      <a16:colId xmlns:a16="http://schemas.microsoft.com/office/drawing/2014/main" val="3816534410"/>
                    </a:ext>
                  </a:extLst>
                </a:gridCol>
              </a:tblGrid>
              <a:tr h="1039901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Serial No.​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North-Eastern States​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Number of Hotels​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Number of domestic tourists​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Number of foreign tourists​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99990" marR="99990" marT="49995" marB="49995"/>
                </a:tc>
                <a:extLst>
                  <a:ext uri="{0D108BD9-81ED-4DB2-BD59-A6C34878D82A}">
                    <a16:rowId xmlns:a16="http://schemas.microsoft.com/office/drawing/2014/main" val="3931530976"/>
                  </a:ext>
                </a:extLst>
              </a:tr>
              <a:tr h="4399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1​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Arunachal Pradesh​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5000​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102915​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182​</a:t>
                      </a:r>
                    </a:p>
                  </a:txBody>
                  <a:tcPr marL="99990" marR="99990" marT="49995" marB="49995"/>
                </a:tc>
                <a:extLst>
                  <a:ext uri="{0D108BD9-81ED-4DB2-BD59-A6C34878D82A}">
                    <a16:rowId xmlns:a16="http://schemas.microsoft.com/office/drawing/2014/main" val="3278715079"/>
                  </a:ext>
                </a:extLst>
              </a:tr>
              <a:tr h="4399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2​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Assam​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25000​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1409161​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536​</a:t>
                      </a:r>
                    </a:p>
                  </a:txBody>
                  <a:tcPr marL="99990" marR="99990" marT="49995" marB="49995"/>
                </a:tc>
                <a:extLst>
                  <a:ext uri="{0D108BD9-81ED-4DB2-BD59-A6C34878D82A}">
                    <a16:rowId xmlns:a16="http://schemas.microsoft.com/office/drawing/2014/main" val="4249290566"/>
                  </a:ext>
                </a:extLst>
              </a:tr>
              <a:tr h="4399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3​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Bihar​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4000​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2501193​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1046​</a:t>
                      </a:r>
                    </a:p>
                  </a:txBody>
                  <a:tcPr marL="99990" marR="99990" marT="49995" marB="49995"/>
                </a:tc>
                <a:extLst>
                  <a:ext uri="{0D108BD9-81ED-4DB2-BD59-A6C34878D82A}">
                    <a16:rowId xmlns:a16="http://schemas.microsoft.com/office/drawing/2014/main" val="2469736220"/>
                  </a:ext>
                </a:extLst>
              </a:tr>
              <a:tr h="4399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4​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Manipur​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3000​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49371​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648​</a:t>
                      </a:r>
                    </a:p>
                  </a:txBody>
                  <a:tcPr marL="99990" marR="99990" marT="49995" marB="49995"/>
                </a:tc>
                <a:extLst>
                  <a:ext uri="{0D108BD9-81ED-4DB2-BD59-A6C34878D82A}">
                    <a16:rowId xmlns:a16="http://schemas.microsoft.com/office/drawing/2014/main" val="1118776182"/>
                  </a:ext>
                </a:extLst>
              </a:tr>
              <a:tr h="4399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5​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Meghalaya​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2000​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154409​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600" cap="none" spc="0" dirty="0">
                          <a:solidFill>
                            <a:schemeClr val="tx1"/>
                          </a:solidFill>
                          <a:effectLst/>
                        </a:rPr>
                        <a:t>411​</a:t>
                      </a:r>
                    </a:p>
                  </a:txBody>
                  <a:tcPr marL="99990" marR="99990" marT="49995" marB="49995"/>
                </a:tc>
                <a:extLst>
                  <a:ext uri="{0D108BD9-81ED-4DB2-BD59-A6C34878D82A}">
                    <a16:rowId xmlns:a16="http://schemas.microsoft.com/office/drawing/2014/main" val="1018930519"/>
                  </a:ext>
                </a:extLst>
              </a:tr>
              <a:tr h="4399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6​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Mizoram​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1000​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87232​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234​</a:t>
                      </a:r>
                    </a:p>
                  </a:txBody>
                  <a:tcPr marL="99990" marR="99990" marT="49995" marB="49995"/>
                </a:tc>
                <a:extLst>
                  <a:ext uri="{0D108BD9-81ED-4DB2-BD59-A6C34878D82A}">
                    <a16:rowId xmlns:a16="http://schemas.microsoft.com/office/drawing/2014/main" val="151831435"/>
                  </a:ext>
                </a:extLst>
              </a:tr>
              <a:tr h="4399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7​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Nagaland​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1000​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23968​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325​</a:t>
                      </a:r>
                    </a:p>
                  </a:txBody>
                  <a:tcPr marL="99990" marR="99990" marT="49995" marB="49995"/>
                </a:tc>
                <a:extLst>
                  <a:ext uri="{0D108BD9-81ED-4DB2-BD59-A6C34878D82A}">
                    <a16:rowId xmlns:a16="http://schemas.microsoft.com/office/drawing/2014/main" val="711155610"/>
                  </a:ext>
                </a:extLst>
              </a:tr>
              <a:tr h="4399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8​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Sikkim​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12000​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511669​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11508​</a:t>
                      </a:r>
                    </a:p>
                  </a:txBody>
                  <a:tcPr marL="99990" marR="99990" marT="49995" marB="49995"/>
                </a:tc>
                <a:extLst>
                  <a:ext uri="{0D108BD9-81ED-4DB2-BD59-A6C34878D82A}">
                    <a16:rowId xmlns:a16="http://schemas.microsoft.com/office/drawing/2014/main" val="990661434"/>
                  </a:ext>
                </a:extLst>
              </a:tr>
              <a:tr h="439959"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9​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Tripura​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1000​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177816​</a:t>
                      </a:r>
                    </a:p>
                  </a:txBody>
                  <a:tcPr marL="99990" marR="99990" marT="49995" marB="49995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2000" dirty="0">
                          <a:effectLst/>
                        </a:rPr>
                        <a:t>5​</a:t>
                      </a:r>
                    </a:p>
                  </a:txBody>
                  <a:tcPr marL="99990" marR="99990" marT="49995" marB="49995"/>
                </a:tc>
                <a:extLst>
                  <a:ext uri="{0D108BD9-81ED-4DB2-BD59-A6C34878D82A}">
                    <a16:rowId xmlns:a16="http://schemas.microsoft.com/office/drawing/2014/main" val="3845709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2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ANALYSIS OF SETTING UP HOTELS IN DIFFERENT STATES </vt:lpstr>
      <vt:lpstr>Q1</vt:lpstr>
      <vt:lpstr>From the bar graphs generated from the data sets provided , it can be concluded that,  KERALA is the state with highest number of hotels</vt:lpstr>
      <vt:lpstr>Q2</vt:lpstr>
      <vt:lpstr>SOLUTION</vt:lpstr>
      <vt:lpstr>PowerPoint Presentation</vt:lpstr>
      <vt:lpstr>Q3</vt:lpstr>
      <vt:lpstr>NOTES TO TACKLE THIS QUESTION:-</vt:lpstr>
      <vt:lpstr>PowerPoint Presentation</vt:lpstr>
      <vt:lpstr>Final clustered column chart considering tourists</vt:lpstr>
      <vt:lpstr>Conclusion:-</vt:lpstr>
      <vt:lpstr>Q4</vt:lpstr>
      <vt:lpstr>PowerPoint Presentation</vt:lpstr>
      <vt:lpstr>PowerPoint Presentation</vt:lpstr>
      <vt:lpstr>Q5</vt:lpstr>
      <vt:lpstr>NOTES TO TACKLE THIS QUESTION:-</vt:lpstr>
      <vt:lpstr>PowerPoint Presentation</vt:lpstr>
      <vt:lpstr>PowerPoint Presentation</vt:lpstr>
      <vt:lpstr>Conclusion</vt:lpstr>
      <vt:lpstr>Q6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822</cp:revision>
  <dcterms:created xsi:type="dcterms:W3CDTF">2023-07-08T05:14:33Z</dcterms:created>
  <dcterms:modified xsi:type="dcterms:W3CDTF">2023-12-15T07:25:24Z</dcterms:modified>
</cp:coreProperties>
</file>